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2"/>
    <p:sldId id="294" r:id="rId3"/>
    <p:sldId id="279" r:id="rId4"/>
    <p:sldId id="299" r:id="rId5"/>
    <p:sldId id="292" r:id="rId6"/>
    <p:sldId id="295" r:id="rId7"/>
    <p:sldId id="296" r:id="rId8"/>
    <p:sldId id="280" r:id="rId9"/>
    <p:sldId id="283" r:id="rId10"/>
    <p:sldId id="291" r:id="rId11"/>
    <p:sldId id="285" r:id="rId12"/>
    <p:sldId id="303" r:id="rId13"/>
    <p:sldId id="297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e Ruggiero" initials="CR" lastIdx="0" clrIdx="0">
    <p:extLst>
      <p:ext uri="{19B8F6BF-5375-455C-9EA6-DF929625EA0E}">
        <p15:presenceInfo xmlns:p15="http://schemas.microsoft.com/office/powerpoint/2012/main" userId="S-1-5-21-436589210-3116553999-2547354112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6F"/>
    <a:srgbClr val="FF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4" autoAdjust="0"/>
  </p:normalViewPr>
  <p:slideViewPr>
    <p:cSldViewPr snapToGrid="0">
      <p:cViewPr varScale="1">
        <p:scale>
          <a:sx n="83" d="100"/>
          <a:sy n="83" d="100"/>
        </p:scale>
        <p:origin x="1539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A400E-2CD9-4ADC-97AA-7ABD7A351B0B}" type="datetimeFigureOut">
              <a:rPr lang="de-CH" smtClean="0"/>
              <a:t>29.10.2023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8C9E-4381-401B-86B7-552B8BF1D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929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6888-CA84-488A-AE7C-EFF706D44BE1}" type="datetimeFigureOut">
              <a:rPr lang="de-CH" smtClean="0"/>
              <a:t>29.10.2023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2EF6-BB1E-46FC-BD2E-006D1E13B2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6111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389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37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00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09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410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27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3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125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14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5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359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043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98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03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100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487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1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858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360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20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68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D63D-D021-444C-B4DE-51BAA1276314}" type="datetimeFigureOut">
              <a:rPr lang="fr-CH" smtClean="0"/>
              <a:t>29.10.2023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1866-917C-40A4-A210-531BEE20FE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507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05"/>
          <a:stretch/>
        </p:blipFill>
        <p:spPr>
          <a:xfrm>
            <a:off x="3963246" y="3124763"/>
            <a:ext cx="3553191" cy="80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52520" y="4366246"/>
            <a:ext cx="4044996" cy="210754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CH" b="1" dirty="0">
                <a:solidFill>
                  <a:schemeClr val="accent2">
                    <a:lumMod val="50000"/>
                  </a:schemeClr>
                </a:solidFill>
              </a:rPr>
              <a:t>Info-Entraide BE</a:t>
            </a:r>
          </a:p>
          <a:p>
            <a:pPr algn="l">
              <a:spcBef>
                <a:spcPts val="0"/>
              </a:spcBef>
            </a:pPr>
            <a:r>
              <a:rPr lang="fr-CH" b="1" dirty="0">
                <a:solidFill>
                  <a:schemeClr val="accent2">
                    <a:lumMod val="50000"/>
                  </a:schemeClr>
                </a:solidFill>
              </a:rPr>
              <a:t>Centre de consultation Bienne</a:t>
            </a:r>
          </a:p>
          <a:p>
            <a:pPr algn="l">
              <a:spcBef>
                <a:spcPts val="0"/>
              </a:spcBef>
            </a:pPr>
            <a:r>
              <a:rPr lang="fr-CH" sz="2000" b="1" dirty="0">
                <a:solidFill>
                  <a:schemeClr val="accent2">
                    <a:lumMod val="50000"/>
                  </a:schemeClr>
                </a:solidFill>
              </a:rPr>
              <a:t>Corinne Ruggiero</a:t>
            </a:r>
          </a:p>
          <a:p>
            <a:pPr algn="l"/>
            <a:r>
              <a:rPr lang="fr-CH" sz="2000" dirty="0">
                <a:solidFill>
                  <a:schemeClr val="accent2">
                    <a:lumMod val="50000"/>
                  </a:schemeClr>
                </a:solidFill>
              </a:rPr>
              <a:t>Rue de la Gare 30, 2502 Bienne</a:t>
            </a:r>
          </a:p>
          <a:p>
            <a:pPr algn="l">
              <a:spcAft>
                <a:spcPts val="1200"/>
              </a:spcAft>
            </a:pPr>
            <a:r>
              <a:rPr lang="fr-CH" sz="2000" dirty="0">
                <a:solidFill>
                  <a:schemeClr val="accent2">
                    <a:lumMod val="50000"/>
                  </a:schemeClr>
                </a:solidFill>
              </a:rPr>
              <a:t>info@infoentraide-be.ch  www.infoentraide-be.ch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570228" y="4366246"/>
            <a:ext cx="3521675" cy="218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fr-CH" b="1" dirty="0" err="1">
                <a:solidFill>
                  <a:srgbClr val="002060"/>
                </a:solidFill>
              </a:rPr>
              <a:t>Selbsthilfe</a:t>
            </a:r>
            <a:r>
              <a:rPr lang="fr-CH" b="1" dirty="0">
                <a:solidFill>
                  <a:srgbClr val="002060"/>
                </a:solidFill>
              </a:rPr>
              <a:t> BE</a:t>
            </a:r>
          </a:p>
          <a:p>
            <a:pPr algn="r">
              <a:spcBef>
                <a:spcPts val="0"/>
              </a:spcBef>
            </a:pPr>
            <a:r>
              <a:rPr lang="fr-CH" b="1" dirty="0" err="1">
                <a:solidFill>
                  <a:srgbClr val="002060"/>
                </a:solidFill>
              </a:rPr>
              <a:t>Beratungszentrum</a:t>
            </a:r>
            <a:r>
              <a:rPr lang="fr-CH" b="1" dirty="0">
                <a:solidFill>
                  <a:srgbClr val="002060"/>
                </a:solidFill>
              </a:rPr>
              <a:t> Biel</a:t>
            </a:r>
          </a:p>
          <a:p>
            <a:pPr algn="r">
              <a:spcBef>
                <a:spcPts val="0"/>
              </a:spcBef>
            </a:pPr>
            <a:r>
              <a:rPr lang="fr-CH" sz="2000" b="1" dirty="0">
                <a:solidFill>
                  <a:srgbClr val="002060"/>
                </a:solidFill>
              </a:rPr>
              <a:t>Pia Wegmüller</a:t>
            </a:r>
          </a:p>
          <a:p>
            <a:pPr algn="r"/>
            <a:r>
              <a:rPr lang="fr-CH" sz="2000" dirty="0" err="1">
                <a:solidFill>
                  <a:srgbClr val="002060"/>
                </a:solidFill>
              </a:rPr>
              <a:t>Bahnhofstrasse</a:t>
            </a:r>
            <a:r>
              <a:rPr lang="fr-CH" sz="2000" dirty="0">
                <a:solidFill>
                  <a:srgbClr val="002060"/>
                </a:solidFill>
              </a:rPr>
              <a:t> 30, 2502 Biel</a:t>
            </a:r>
          </a:p>
          <a:p>
            <a:pPr algn="r">
              <a:spcAft>
                <a:spcPts val="1200"/>
              </a:spcAft>
            </a:pPr>
            <a:r>
              <a:rPr lang="fr-CH" sz="2000" dirty="0">
                <a:solidFill>
                  <a:srgbClr val="002060"/>
                </a:solidFill>
              </a:rPr>
              <a:t>info@selbsthilfe-be.ch  www.selbsthilfe-be.ch</a:t>
            </a:r>
          </a:p>
        </p:txBody>
      </p:sp>
      <p:pic>
        <p:nvPicPr>
          <p:cNvPr id="6" name="Picture 4" descr="Selbsthilfe Schwei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724" b="-10176"/>
          <a:stretch/>
        </p:blipFill>
        <p:spPr bwMode="auto">
          <a:xfrm>
            <a:off x="3546171" y="436503"/>
            <a:ext cx="4519227" cy="236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1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3835" y="372468"/>
            <a:ext cx="1105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CH" sz="3200" b="1" dirty="0">
                <a:solidFill>
                  <a:srgbClr val="002060"/>
                </a:solidFill>
              </a:rPr>
              <a:t>Die </a:t>
            </a:r>
            <a:r>
              <a:rPr lang="fr-CH" sz="3200" b="1" dirty="0" err="1">
                <a:solidFill>
                  <a:srgbClr val="002060"/>
                </a:solidFill>
              </a:rPr>
              <a:t>Teilnehmenden</a:t>
            </a:r>
            <a:r>
              <a:rPr lang="fr-CH" sz="3200" b="1" dirty="0">
                <a:solidFill>
                  <a:srgbClr val="002060"/>
                </a:solidFill>
              </a:rPr>
              <a:t>… 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					           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Les membres…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86673" y="1307951"/>
            <a:ext cx="11081427" cy="1415056"/>
            <a:chOff x="2301695" y="1347283"/>
            <a:chExt cx="11081427" cy="1415056"/>
          </a:xfrm>
        </p:grpSpPr>
        <p:sp>
          <p:nvSpPr>
            <p:cNvPr id="15" name="Freihandform 14"/>
            <p:cNvSpPr/>
            <p:nvPr/>
          </p:nvSpPr>
          <p:spPr>
            <a:xfrm>
              <a:off x="2425365" y="1347283"/>
              <a:ext cx="10957757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chemeClr val="tx1"/>
                  </a:solidFill>
                </a:rPr>
                <a:t>sind Expertinnen und Experten ihrer Situation</a:t>
              </a:r>
            </a:p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des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experts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de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leur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situation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00615" y="2966941"/>
            <a:ext cx="11067485" cy="1419076"/>
            <a:chOff x="2191967" y="1393003"/>
            <a:chExt cx="11067485" cy="1419076"/>
          </a:xfrm>
        </p:grpSpPr>
        <p:sp>
          <p:nvSpPr>
            <p:cNvPr id="18" name="Freihandform 17"/>
            <p:cNvSpPr/>
            <p:nvPr/>
          </p:nvSpPr>
          <p:spPr>
            <a:xfrm>
              <a:off x="2301695" y="1397023"/>
              <a:ext cx="10957757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s</a:t>
              </a:r>
              <a:r>
                <a:rPr lang="de-DE" sz="2200" dirty="0">
                  <a:solidFill>
                    <a:schemeClr val="tx1"/>
                  </a:solidFill>
                </a:rPr>
                <a:t>ind gleichberechtigt und gemeinsam verantwortlich für das gute Gelingen der Gruppentreffen</a:t>
              </a:r>
            </a:p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égaux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en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droits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solidaires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responsables du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bon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fonctionnement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du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groupe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2191967" y="139300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86673" y="4682965"/>
            <a:ext cx="11081427" cy="1415056"/>
            <a:chOff x="2301695" y="1347283"/>
            <a:chExt cx="11081427" cy="1415056"/>
          </a:xfrm>
        </p:grpSpPr>
        <p:sp>
          <p:nvSpPr>
            <p:cNvPr id="21" name="Freihandform 20"/>
            <p:cNvSpPr/>
            <p:nvPr/>
          </p:nvSpPr>
          <p:spPr>
            <a:xfrm>
              <a:off x="2425365" y="1347283"/>
              <a:ext cx="10957757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algn="r" defTabSz="1333500">
                <a:lnSpc>
                  <a:spcPct val="90000"/>
                </a:lnSpc>
                <a:spcBef>
                  <a:spcPct val="0"/>
                </a:spcBef>
              </a:pPr>
              <a:r>
                <a:rPr lang="de-DE" sz="2200" dirty="0">
                  <a:solidFill>
                    <a:schemeClr val="tx1"/>
                  </a:solidFill>
                </a:rPr>
                <a:t>fällen alle Entscheide, welche die Gruppe betreffen gemeinsam</a:t>
              </a:r>
            </a:p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chemeClr val="tx1"/>
                  </a:solidFill>
                </a:rPr>
                <a:t>(Ort, Häufigkeit und Inhalte der Treffen, Regeln usw.)</a:t>
              </a:r>
            </a:p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	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décident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ensemble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des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questions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relatives au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groupe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                                                   (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lieu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fréquence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contenu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des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rencontres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  <a:r>
                <a:rPr lang="de-DE" sz="2200" kern="1200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15554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64028" y="435171"/>
            <a:ext cx="1087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Formen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der </a:t>
            </a:r>
            <a:r>
              <a:rPr kumimoji="0" lang="fr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Treffen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…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				</a:t>
            </a:r>
            <a:r>
              <a:rPr kumimoji="0" lang="fr-CH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  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Lieux des rencontres…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929205" y="1324919"/>
            <a:ext cx="10263051" cy="1415056"/>
            <a:chOff x="2301695" y="1347283"/>
            <a:chExt cx="10263051" cy="1415056"/>
          </a:xfrm>
        </p:grpSpPr>
        <p:sp>
          <p:nvSpPr>
            <p:cNvPr id="15" name="Freihandform 14"/>
            <p:cNvSpPr/>
            <p:nvPr/>
          </p:nvSpPr>
          <p:spPr>
            <a:xfrm>
              <a:off x="2425365" y="1347283"/>
              <a:ext cx="10139381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Persönliche Treffen (z.B. in einem Gruppenraum des Selbsthilfezentrums)</a:t>
              </a:r>
            </a:p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			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rencontres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en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présentiel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                                	(par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exemple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dans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la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salle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de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conférence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d‘Info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-Entraide BE)</a:t>
              </a:r>
              <a:endParaRPr lang="de-DE" sz="2200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29205" y="3020645"/>
            <a:ext cx="10263051" cy="1415056"/>
            <a:chOff x="2301695" y="1347283"/>
            <a:chExt cx="10263051" cy="1415056"/>
          </a:xfrm>
        </p:grpSpPr>
        <p:sp>
          <p:nvSpPr>
            <p:cNvPr id="18" name="Freihandform 17"/>
            <p:cNvSpPr/>
            <p:nvPr/>
          </p:nvSpPr>
          <p:spPr>
            <a:xfrm>
              <a:off x="2425365" y="1347283"/>
              <a:ext cx="10139381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Virtuelle Treffen </a:t>
              </a:r>
            </a:p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réunions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virtuelles (par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ordinateurs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interposés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) 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929205" y="4747823"/>
            <a:ext cx="10263051" cy="1415056"/>
            <a:chOff x="2301695" y="1347283"/>
            <a:chExt cx="10263051" cy="1415056"/>
          </a:xfrm>
        </p:grpSpPr>
        <p:sp>
          <p:nvSpPr>
            <p:cNvPr id="21" name="Freihandform 20"/>
            <p:cNvSpPr/>
            <p:nvPr/>
          </p:nvSpPr>
          <p:spPr>
            <a:xfrm>
              <a:off x="2425365" y="1347283"/>
              <a:ext cx="10139381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Spaziergangformat oder andere diskrete Orte</a:t>
              </a:r>
            </a:p>
            <a:p>
              <a:pPr lvl="0"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balades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promenades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ou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tout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autre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lieu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discret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82233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1623" y="516380"/>
            <a:ext cx="1092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1" dirty="0">
                <a:solidFill>
                  <a:srgbClr val="002060"/>
                </a:solidFill>
                <a:latin typeface="Calibri" panose="020F0502020204030204"/>
              </a:rPr>
              <a:t>Die Wirkung…	</a:t>
            </a:r>
            <a:r>
              <a:rPr lang="de-CH" sz="3200" b="1" dirty="0">
                <a:latin typeface="Calibri" panose="020F0502020204030204"/>
              </a:rPr>
              <a:t> 						             </a:t>
            </a:r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L’effet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…</a:t>
            </a:r>
            <a:endParaRPr kumimoji="0" lang="de-CH" sz="3200" b="1" i="0" u="none" strike="noStrike" kern="1200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1119198" y="1523023"/>
            <a:ext cx="10291751" cy="1188000"/>
          </a:xfrm>
          <a:custGeom>
            <a:avLst/>
            <a:gdLst>
              <a:gd name="connsiteX0" fmla="*/ 0 w 7242727"/>
              <a:gd name="connsiteY0" fmla="*/ 0 h 1443046"/>
              <a:gd name="connsiteX1" fmla="*/ 6521204 w 7242727"/>
              <a:gd name="connsiteY1" fmla="*/ 0 h 1443046"/>
              <a:gd name="connsiteX2" fmla="*/ 7242727 w 7242727"/>
              <a:gd name="connsiteY2" fmla="*/ 721523 h 1443046"/>
              <a:gd name="connsiteX3" fmla="*/ 6521204 w 7242727"/>
              <a:gd name="connsiteY3" fmla="*/ 1443046 h 1443046"/>
              <a:gd name="connsiteX4" fmla="*/ 0 w 7242727"/>
              <a:gd name="connsiteY4" fmla="*/ 1443046 h 1443046"/>
              <a:gd name="connsiteX5" fmla="*/ 0 w 7242727"/>
              <a:gd name="connsiteY5" fmla="*/ 0 h 1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727" h="1443046">
                <a:moveTo>
                  <a:pt x="7242727" y="1443045"/>
                </a:moveTo>
                <a:lnTo>
                  <a:pt x="721523" y="1443045"/>
                </a:lnTo>
                <a:lnTo>
                  <a:pt x="0" y="721523"/>
                </a:lnTo>
                <a:lnTo>
                  <a:pt x="721523" y="1"/>
                </a:lnTo>
                <a:lnTo>
                  <a:pt x="7242727" y="1"/>
                </a:lnTo>
                <a:lnTo>
                  <a:pt x="7242727" y="14430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7105" tIns="152400" rIns="284480" bIns="152401" numCol="1" spcCol="1270" anchor="ctr" anchorCtr="0">
            <a:noAutofit/>
          </a:bodyPr>
          <a:lstStyle/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kern="1200" dirty="0">
                <a:solidFill>
                  <a:srgbClr val="002060"/>
                </a:solidFill>
              </a:rPr>
              <a:t>Ermutigung durch das Erleben von Verständnis und Anteilnahme</a:t>
            </a:r>
          </a:p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200" dirty="0">
                <a:solidFill>
                  <a:schemeClr val="accent2">
                    <a:lumMod val="50000"/>
                  </a:schemeClr>
                </a:solidFill>
              </a:rPr>
              <a:t>encouragement par l’expérience de la compréhension et de la compassion</a:t>
            </a:r>
            <a:endParaRPr lang="de-DE" sz="22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1119198" y="3040617"/>
            <a:ext cx="10291749" cy="1431795"/>
          </a:xfrm>
          <a:custGeom>
            <a:avLst/>
            <a:gdLst>
              <a:gd name="connsiteX0" fmla="*/ 0 w 7242727"/>
              <a:gd name="connsiteY0" fmla="*/ 0 h 1443046"/>
              <a:gd name="connsiteX1" fmla="*/ 6521204 w 7242727"/>
              <a:gd name="connsiteY1" fmla="*/ 0 h 1443046"/>
              <a:gd name="connsiteX2" fmla="*/ 7242727 w 7242727"/>
              <a:gd name="connsiteY2" fmla="*/ 721523 h 1443046"/>
              <a:gd name="connsiteX3" fmla="*/ 6521204 w 7242727"/>
              <a:gd name="connsiteY3" fmla="*/ 1443046 h 1443046"/>
              <a:gd name="connsiteX4" fmla="*/ 0 w 7242727"/>
              <a:gd name="connsiteY4" fmla="*/ 1443046 h 1443046"/>
              <a:gd name="connsiteX5" fmla="*/ 0 w 7242727"/>
              <a:gd name="connsiteY5" fmla="*/ 0 h 1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727" h="1443046">
                <a:moveTo>
                  <a:pt x="7242727" y="1443045"/>
                </a:moveTo>
                <a:lnTo>
                  <a:pt x="721523" y="1443045"/>
                </a:lnTo>
                <a:lnTo>
                  <a:pt x="0" y="721523"/>
                </a:lnTo>
                <a:lnTo>
                  <a:pt x="721523" y="1"/>
                </a:lnTo>
                <a:lnTo>
                  <a:pt x="7242727" y="1"/>
                </a:lnTo>
                <a:lnTo>
                  <a:pt x="7242727" y="14430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7105" tIns="152401" rIns="284480" bIns="152400" numCol="1" spcCol="1270" anchor="ctr" anchorCtr="0">
            <a:noAutofit/>
          </a:bodyPr>
          <a:lstStyle/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rgbClr val="002060"/>
                </a:solidFill>
              </a:rPr>
              <a:t>Förderung der Selbstwirksamkeit: Bewältigungsstrategien von anderen kennenlernen und selbst ausprobieren</a:t>
            </a:r>
          </a:p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200" dirty="0">
                <a:solidFill>
                  <a:schemeClr val="accent2">
                    <a:lumMod val="50000"/>
                  </a:schemeClr>
                </a:solidFill>
              </a:rPr>
              <a:t>promouvoir l’auto-efficacité : découvrez les stratégies d’adaptation des autres et essayez-les vous-même</a:t>
            </a:r>
            <a:endParaRPr lang="de-DE" sz="22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991547" y="4837588"/>
            <a:ext cx="10419402" cy="1464600"/>
          </a:xfrm>
          <a:custGeom>
            <a:avLst/>
            <a:gdLst>
              <a:gd name="connsiteX0" fmla="*/ 0 w 7242727"/>
              <a:gd name="connsiteY0" fmla="*/ 0 h 1443046"/>
              <a:gd name="connsiteX1" fmla="*/ 6521204 w 7242727"/>
              <a:gd name="connsiteY1" fmla="*/ 0 h 1443046"/>
              <a:gd name="connsiteX2" fmla="*/ 7242727 w 7242727"/>
              <a:gd name="connsiteY2" fmla="*/ 721523 h 1443046"/>
              <a:gd name="connsiteX3" fmla="*/ 6521204 w 7242727"/>
              <a:gd name="connsiteY3" fmla="*/ 1443046 h 1443046"/>
              <a:gd name="connsiteX4" fmla="*/ 0 w 7242727"/>
              <a:gd name="connsiteY4" fmla="*/ 1443046 h 1443046"/>
              <a:gd name="connsiteX5" fmla="*/ 0 w 7242727"/>
              <a:gd name="connsiteY5" fmla="*/ 0 h 1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2727" h="1443046">
                <a:moveTo>
                  <a:pt x="7242727" y="1443045"/>
                </a:moveTo>
                <a:lnTo>
                  <a:pt x="721523" y="1443045"/>
                </a:lnTo>
                <a:lnTo>
                  <a:pt x="0" y="721523"/>
                </a:lnTo>
                <a:lnTo>
                  <a:pt x="721523" y="1"/>
                </a:lnTo>
                <a:lnTo>
                  <a:pt x="7242727" y="1"/>
                </a:lnTo>
                <a:lnTo>
                  <a:pt x="7242727" y="14430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7105" tIns="152401" rIns="284480" bIns="152400" numCol="1" spcCol="1270" anchor="ctr" anchorCtr="0">
            <a:noAutofit/>
          </a:bodyPr>
          <a:lstStyle/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rgbClr val="002060"/>
                </a:solidFill>
              </a:rPr>
              <a:t>Förderung der Gesundheitskompetenz: selbstbestimmt und lösungsorientiert mit der Krankheit/Situation umgehen</a:t>
            </a:r>
          </a:p>
          <a:p>
            <a:pPr lvl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200" dirty="0">
                <a:solidFill>
                  <a:schemeClr val="accent2">
                    <a:lumMod val="50000"/>
                  </a:schemeClr>
                </a:solidFill>
              </a:rPr>
              <a:t>promouvoir la </a:t>
            </a:r>
            <a:r>
              <a:rPr lang="fr-CH" sz="2200" dirty="0" err="1">
                <a:solidFill>
                  <a:schemeClr val="accent2">
                    <a:lumMod val="50000"/>
                  </a:schemeClr>
                </a:solidFill>
              </a:rPr>
              <a:t>littératie</a:t>
            </a:r>
            <a:r>
              <a:rPr lang="fr-CH" sz="2200" dirty="0">
                <a:solidFill>
                  <a:schemeClr val="accent2">
                    <a:lumMod val="50000"/>
                  </a:schemeClr>
                </a:solidFill>
              </a:rPr>
              <a:t> en santé : gérer la maladie/la situation de manière autodéterminée et axée sur les solutions</a:t>
            </a:r>
            <a:endParaRPr lang="de-DE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25767" y="1440957"/>
            <a:ext cx="1399032" cy="136531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4" name="Ellipse 13"/>
          <p:cNvSpPr/>
          <p:nvPr/>
        </p:nvSpPr>
        <p:spPr>
          <a:xfrm>
            <a:off x="505718" y="4885421"/>
            <a:ext cx="1399032" cy="136531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6" name="Ellipse 15"/>
          <p:cNvSpPr/>
          <p:nvPr/>
        </p:nvSpPr>
        <p:spPr>
          <a:xfrm>
            <a:off x="525767" y="3094791"/>
            <a:ext cx="1399032" cy="136531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7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6191" y="412309"/>
            <a:ext cx="7288823" cy="923389"/>
          </a:xfrm>
        </p:spPr>
        <p:txBody>
          <a:bodyPr>
            <a:normAutofit/>
          </a:bodyPr>
          <a:lstStyle/>
          <a:p>
            <a:pPr algn="ctr"/>
            <a:r>
              <a:rPr lang="de-CH" sz="3200" b="1" dirty="0">
                <a:solidFill>
                  <a:srgbClr val="002060"/>
                </a:solidFill>
                <a:latin typeface="+mn-lt"/>
              </a:rPr>
              <a:t>Erfahren Sie es selbst heute Nachmittag</a:t>
            </a:r>
            <a:endParaRPr lang="de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95" y="1469863"/>
            <a:ext cx="9042273" cy="167449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/>
          <p:nvPr/>
        </p:nvPicPr>
        <p:blipFill rotWithShape="1">
          <a:blip r:embed="rId3"/>
          <a:srcRect l="18203" t="42683" r="32829" b="44389"/>
          <a:stretch/>
        </p:blipFill>
        <p:spPr bwMode="auto">
          <a:xfrm>
            <a:off x="1341545" y="4706469"/>
            <a:ext cx="9036423" cy="164950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066190" y="3569678"/>
            <a:ext cx="7288823" cy="96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Faites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l’expérience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cet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après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-midi</a:t>
            </a:r>
          </a:p>
        </p:txBody>
      </p:sp>
    </p:spTree>
    <p:extLst>
      <p:ext uri="{BB962C8B-B14F-4D97-AF65-F5344CB8AC3E}">
        <p14:creationId xmlns:p14="http://schemas.microsoft.com/office/powerpoint/2010/main" val="3500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B9GL - USKA-Sektion Glarnerland - Funkbetrieb: H26 (Helvetia Contes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80" y="3672914"/>
            <a:ext cx="3945444" cy="26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bsthilfe Schwe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27" y="385724"/>
            <a:ext cx="4137107" cy="19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604399" y="1996750"/>
            <a:ext cx="7451113" cy="105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 err="1">
                <a:solidFill>
                  <a:schemeClr val="accent2">
                    <a:lumMod val="50000"/>
                  </a:schemeClr>
                </a:solidFill>
              </a:rPr>
              <a:t>Fondation</a:t>
            </a:r>
            <a:r>
              <a:rPr lang="de-CH" sz="2400" b="1" dirty="0">
                <a:solidFill>
                  <a:schemeClr val="accent2">
                    <a:lumMod val="50000"/>
                  </a:schemeClr>
                </a:solidFill>
              </a:rPr>
              <a:t> Info-</a:t>
            </a:r>
            <a:r>
              <a:rPr lang="de-CH" sz="2400" b="1" dirty="0" err="1">
                <a:solidFill>
                  <a:schemeClr val="accent2">
                    <a:lumMod val="50000"/>
                  </a:schemeClr>
                </a:solidFill>
              </a:rPr>
              <a:t>Entraide</a:t>
            </a:r>
            <a:r>
              <a:rPr lang="de-CH" sz="2400" b="1" dirty="0">
                <a:solidFill>
                  <a:schemeClr val="accent2">
                    <a:lumMod val="50000"/>
                  </a:schemeClr>
                </a:solidFill>
              </a:rPr>
              <a:t> Suisse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mandat de l'Office Fédéral des Assurances Sociales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point de coordination et de prestations de service pour les centres et antennes Info-Entraide des régions</a:t>
            </a:r>
            <a:endParaRPr lang="de-CH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35971" y="4604095"/>
            <a:ext cx="5308795" cy="80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800" b="1" dirty="0">
                <a:solidFill>
                  <a:srgbClr val="002060"/>
                </a:solidFill>
              </a:rPr>
              <a:t>22 regionale Selbsthilfezentren </a:t>
            </a:r>
          </a:p>
          <a:p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22 </a:t>
            </a:r>
            <a:r>
              <a:rPr lang="de-CH" sz="2800" b="1" dirty="0" err="1">
                <a:solidFill>
                  <a:schemeClr val="accent2">
                    <a:lumMod val="50000"/>
                  </a:schemeClr>
                </a:solidFill>
              </a:rPr>
              <a:t>centres</a:t>
            </a:r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800" b="1" dirty="0" err="1">
                <a:solidFill>
                  <a:schemeClr val="accent2">
                    <a:lumMod val="50000"/>
                  </a:schemeClr>
                </a:solidFill>
              </a:rPr>
              <a:t>régionaux</a:t>
            </a:r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800" b="1" dirty="0" err="1">
                <a:solidFill>
                  <a:schemeClr val="accent2">
                    <a:lumMod val="50000"/>
                  </a:schemeClr>
                </a:solidFill>
              </a:rPr>
              <a:t>d’entraide</a:t>
            </a:r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604399" y="549436"/>
            <a:ext cx="6052081" cy="105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>
                <a:solidFill>
                  <a:srgbClr val="002060"/>
                </a:solidFill>
              </a:rPr>
              <a:t>Stiftung Selbsthilfe Schweiz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2060"/>
                </a:solidFill>
              </a:rPr>
              <a:t>Leistungsauftrag des Bundesamts für Sozialversicherungen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2060"/>
                </a:solidFill>
              </a:rPr>
              <a:t>Koordinations- und Dienstleistungsstelle der regionalen Selbsthilfezentren</a:t>
            </a:r>
          </a:p>
        </p:txBody>
      </p:sp>
    </p:spTree>
    <p:extLst>
      <p:ext uri="{BB962C8B-B14F-4D97-AF65-F5344CB8AC3E}">
        <p14:creationId xmlns:p14="http://schemas.microsoft.com/office/powerpoint/2010/main" val="185341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02" y="425666"/>
            <a:ext cx="4514044" cy="98587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538045" y="631399"/>
            <a:ext cx="10757255" cy="5387625"/>
            <a:chOff x="599591" y="323668"/>
            <a:chExt cx="10757255" cy="538762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99591" y="4140787"/>
              <a:ext cx="10757255" cy="1570506"/>
              <a:chOff x="599591" y="3577566"/>
              <a:chExt cx="10757255" cy="1570506"/>
            </a:xfrm>
          </p:grpSpPr>
          <p:sp>
            <p:nvSpPr>
              <p:cNvPr id="7" name="Freihandform 6"/>
              <p:cNvSpPr/>
              <p:nvPr/>
            </p:nvSpPr>
            <p:spPr>
              <a:xfrm>
                <a:off x="1033029" y="3688648"/>
                <a:ext cx="10323817" cy="1459424"/>
              </a:xfrm>
              <a:custGeom>
                <a:avLst/>
                <a:gdLst>
                  <a:gd name="connsiteX0" fmla="*/ 0 w 7459467"/>
                  <a:gd name="connsiteY0" fmla="*/ 0 h 1403661"/>
                  <a:gd name="connsiteX1" fmla="*/ 6757637 w 7459467"/>
                  <a:gd name="connsiteY1" fmla="*/ 0 h 1403661"/>
                  <a:gd name="connsiteX2" fmla="*/ 7459467 w 7459467"/>
                  <a:gd name="connsiteY2" fmla="*/ 701831 h 1403661"/>
                  <a:gd name="connsiteX3" fmla="*/ 6757637 w 7459467"/>
                  <a:gd name="connsiteY3" fmla="*/ 1403661 h 1403661"/>
                  <a:gd name="connsiteX4" fmla="*/ 0 w 7459467"/>
                  <a:gd name="connsiteY4" fmla="*/ 1403661 h 1403661"/>
                  <a:gd name="connsiteX5" fmla="*/ 0 w 7459467"/>
                  <a:gd name="connsiteY5" fmla="*/ 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9467" h="1403661">
                    <a:moveTo>
                      <a:pt x="7459467" y="1403660"/>
                    </a:moveTo>
                    <a:lnTo>
                      <a:pt x="701830" y="1403660"/>
                    </a:lnTo>
                    <a:lnTo>
                      <a:pt x="0" y="701830"/>
                    </a:lnTo>
                    <a:lnTo>
                      <a:pt x="701830" y="1"/>
                    </a:lnTo>
                    <a:lnTo>
                      <a:pt x="7459467" y="1"/>
                    </a:lnTo>
                    <a:lnTo>
                      <a:pt x="7459467" y="140366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9891" tIns="95251" rIns="177800" bIns="95251" numCol="1" spcCol="1270" anchor="ctr" anchorCtr="0">
                <a:noAutofit/>
              </a:bodyPr>
              <a:lstStyle/>
              <a:p>
                <a:pPr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PRESTATIONS</a:t>
                </a:r>
                <a:r>
                  <a:rPr lang="de-D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GRATUITES</a:t>
                </a:r>
              </a:p>
              <a:p>
                <a:pPr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2500" dirty="0">
                    <a:solidFill>
                      <a:schemeClr val="accent2">
                        <a:lumMod val="50000"/>
                      </a:schemeClr>
                    </a:solidFill>
                  </a:rPr>
                  <a:t>sur</a:t>
                </a:r>
                <a:r>
                  <a:rPr lang="fr-CH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CH" sz="2500" dirty="0">
                    <a:solidFill>
                      <a:schemeClr val="accent2">
                        <a:lumMod val="50000"/>
                      </a:schemeClr>
                    </a:solidFill>
                  </a:rPr>
                  <a:t>mandat de la Direction de la santé, des affaires sociales et de l’intégration du canton de Berne, depuis 2006</a:t>
                </a:r>
                <a:endParaRPr lang="de-DE" sz="25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99591" y="3577566"/>
                <a:ext cx="1188000" cy="11880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99591" y="2421747"/>
              <a:ext cx="10757255" cy="1409589"/>
              <a:chOff x="599591" y="1739043"/>
              <a:chExt cx="10757255" cy="1409589"/>
            </a:xfrm>
          </p:grpSpPr>
          <p:sp>
            <p:nvSpPr>
              <p:cNvPr id="4" name="Freihandform 3"/>
              <p:cNvSpPr/>
              <p:nvPr/>
            </p:nvSpPr>
            <p:spPr>
              <a:xfrm>
                <a:off x="1044852" y="1773040"/>
                <a:ext cx="10311994" cy="1375592"/>
              </a:xfrm>
              <a:custGeom>
                <a:avLst/>
                <a:gdLst>
                  <a:gd name="connsiteX0" fmla="*/ 0 w 7473267"/>
                  <a:gd name="connsiteY0" fmla="*/ 0 h 1403661"/>
                  <a:gd name="connsiteX1" fmla="*/ 6771437 w 7473267"/>
                  <a:gd name="connsiteY1" fmla="*/ 0 h 1403661"/>
                  <a:gd name="connsiteX2" fmla="*/ 7473267 w 7473267"/>
                  <a:gd name="connsiteY2" fmla="*/ 701831 h 1403661"/>
                  <a:gd name="connsiteX3" fmla="*/ 6771437 w 7473267"/>
                  <a:gd name="connsiteY3" fmla="*/ 1403661 h 1403661"/>
                  <a:gd name="connsiteX4" fmla="*/ 0 w 7473267"/>
                  <a:gd name="connsiteY4" fmla="*/ 1403661 h 1403661"/>
                  <a:gd name="connsiteX5" fmla="*/ 0 w 7473267"/>
                  <a:gd name="connsiteY5" fmla="*/ 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3267" h="1403661">
                    <a:moveTo>
                      <a:pt x="7473267" y="1403660"/>
                    </a:moveTo>
                    <a:lnTo>
                      <a:pt x="701830" y="1403660"/>
                    </a:lnTo>
                    <a:lnTo>
                      <a:pt x="0" y="701830"/>
                    </a:lnTo>
                    <a:lnTo>
                      <a:pt x="701830" y="1"/>
                    </a:lnTo>
                    <a:lnTo>
                      <a:pt x="7473267" y="1"/>
                    </a:lnTo>
                    <a:lnTo>
                      <a:pt x="7473267" y="140366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9891" tIns="95251" rIns="177800" bIns="95251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b="1" kern="1200" dirty="0">
                    <a:solidFill>
                      <a:srgbClr val="002060"/>
                    </a:solidFill>
                  </a:rPr>
                  <a:t> KOSTENLOSE DIENSTLEISTUNGEN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b="0" kern="1200" dirty="0">
                    <a:solidFill>
                      <a:srgbClr val="002060"/>
                    </a:solidFill>
                  </a:rPr>
                  <a:t>Im Auftrag der Gesundheits-, Sozial- und Integrationsdirektion des Kantons Bern seit 2006</a:t>
                </a: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99591" y="1739043"/>
                <a:ext cx="1188000" cy="11880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CH"/>
              </a:p>
            </p:txBody>
          </p:sp>
        </p:grp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95" y="323668"/>
              <a:ext cx="2597756" cy="12181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171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99591" y="2836323"/>
            <a:ext cx="10757255" cy="2933540"/>
            <a:chOff x="599591" y="2379123"/>
            <a:chExt cx="10757255" cy="2933540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13246" y="4048540"/>
              <a:ext cx="10734456" cy="1264123"/>
              <a:chOff x="2652871" y="5147761"/>
              <a:chExt cx="10734456" cy="1264123"/>
            </a:xfrm>
          </p:grpSpPr>
          <p:sp>
            <p:nvSpPr>
              <p:cNvPr id="9" name="Freihandform 8"/>
              <p:cNvSpPr/>
              <p:nvPr/>
            </p:nvSpPr>
            <p:spPr>
              <a:xfrm>
                <a:off x="3036918" y="5147761"/>
                <a:ext cx="10350409" cy="1264123"/>
              </a:xfrm>
              <a:custGeom>
                <a:avLst/>
                <a:gdLst>
                  <a:gd name="connsiteX0" fmla="*/ 0 w 7459467"/>
                  <a:gd name="connsiteY0" fmla="*/ 0 h 1403661"/>
                  <a:gd name="connsiteX1" fmla="*/ 6757637 w 7459467"/>
                  <a:gd name="connsiteY1" fmla="*/ 0 h 1403661"/>
                  <a:gd name="connsiteX2" fmla="*/ 7459467 w 7459467"/>
                  <a:gd name="connsiteY2" fmla="*/ 701831 h 1403661"/>
                  <a:gd name="connsiteX3" fmla="*/ 6757637 w 7459467"/>
                  <a:gd name="connsiteY3" fmla="*/ 1403661 h 1403661"/>
                  <a:gd name="connsiteX4" fmla="*/ 0 w 7459467"/>
                  <a:gd name="connsiteY4" fmla="*/ 1403661 h 1403661"/>
                  <a:gd name="connsiteX5" fmla="*/ 0 w 7459467"/>
                  <a:gd name="connsiteY5" fmla="*/ 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59467" h="1403661">
                    <a:moveTo>
                      <a:pt x="7459467" y="1403660"/>
                    </a:moveTo>
                    <a:lnTo>
                      <a:pt x="701830" y="1403660"/>
                    </a:lnTo>
                    <a:lnTo>
                      <a:pt x="0" y="701830"/>
                    </a:lnTo>
                    <a:lnTo>
                      <a:pt x="701830" y="1"/>
                    </a:lnTo>
                    <a:lnTo>
                      <a:pt x="7459467" y="1"/>
                    </a:lnTo>
                    <a:lnTo>
                      <a:pt x="7459467" y="140366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9891" tIns="95251" rIns="177800" bIns="95250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PRÉSENT</a:t>
                </a:r>
                <a:r>
                  <a:rPr lang="de-D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DANS LES </a:t>
                </a:r>
                <a:r>
                  <a:rPr lang="de-D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RÉGIONS</a:t>
                </a:r>
                <a:endParaRPr lang="de-DE" sz="2500" b="1" kern="12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2500" dirty="0">
                    <a:solidFill>
                      <a:schemeClr val="accent2">
                        <a:lumMod val="50000"/>
                      </a:schemeClr>
                    </a:solidFill>
                  </a:rPr>
                  <a:t>Des </a:t>
                </a:r>
                <a:r>
                  <a:rPr lang="de-DE" sz="2500" dirty="0" err="1">
                    <a:solidFill>
                      <a:schemeClr val="accent2">
                        <a:lumMod val="50000"/>
                      </a:schemeClr>
                    </a:solidFill>
                  </a:rPr>
                  <a:t>centres</a:t>
                </a:r>
                <a:r>
                  <a:rPr lang="de-DE" sz="2500" dirty="0">
                    <a:solidFill>
                      <a:schemeClr val="accent2">
                        <a:lumMod val="50000"/>
                      </a:schemeClr>
                    </a:solidFill>
                  </a:rPr>
                  <a:t> de </a:t>
                </a:r>
                <a:r>
                  <a:rPr lang="de-DE" sz="2500" dirty="0" err="1">
                    <a:solidFill>
                      <a:schemeClr val="accent2">
                        <a:lumMod val="50000"/>
                      </a:schemeClr>
                    </a:solidFill>
                  </a:rPr>
                  <a:t>consultation</a:t>
                </a:r>
                <a:r>
                  <a:rPr lang="de-DE" sz="2500" dirty="0">
                    <a:solidFill>
                      <a:schemeClr val="accent2">
                        <a:lumMod val="50000"/>
                      </a:schemeClr>
                    </a:solidFill>
                  </a:rPr>
                  <a:t> à Bienne, Berne, </a:t>
                </a:r>
                <a:r>
                  <a:rPr lang="de-DE" sz="2500" dirty="0" err="1">
                    <a:solidFill>
                      <a:schemeClr val="accent2">
                        <a:lumMod val="50000"/>
                      </a:schemeClr>
                    </a:solidFill>
                  </a:rPr>
                  <a:t>Berthoud</a:t>
                </a:r>
                <a:r>
                  <a:rPr lang="de-DE" sz="2500" dirty="0">
                    <a:solidFill>
                      <a:schemeClr val="accent2">
                        <a:lumMod val="50000"/>
                      </a:schemeClr>
                    </a:solidFill>
                  </a:rPr>
                  <a:t> et </a:t>
                </a:r>
                <a:r>
                  <a:rPr lang="de-DE" sz="2500" dirty="0" err="1">
                    <a:solidFill>
                      <a:schemeClr val="accent2">
                        <a:lumMod val="50000"/>
                      </a:schemeClr>
                    </a:solidFill>
                  </a:rPr>
                  <a:t>Thoune</a:t>
                </a:r>
                <a:r>
                  <a:rPr lang="de-DE" sz="25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652871" y="5147761"/>
                <a:ext cx="1188000" cy="1188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99591" y="2379123"/>
              <a:ext cx="10757255" cy="1249773"/>
              <a:chOff x="599591" y="1739043"/>
              <a:chExt cx="10757255" cy="1249773"/>
            </a:xfrm>
          </p:grpSpPr>
          <p:sp>
            <p:nvSpPr>
              <p:cNvPr id="4" name="Freihandform 3"/>
              <p:cNvSpPr/>
              <p:nvPr/>
            </p:nvSpPr>
            <p:spPr>
              <a:xfrm>
                <a:off x="1044852" y="1773040"/>
                <a:ext cx="10311994" cy="1215776"/>
              </a:xfrm>
              <a:custGeom>
                <a:avLst/>
                <a:gdLst>
                  <a:gd name="connsiteX0" fmla="*/ 0 w 7473267"/>
                  <a:gd name="connsiteY0" fmla="*/ 0 h 1403661"/>
                  <a:gd name="connsiteX1" fmla="*/ 6771437 w 7473267"/>
                  <a:gd name="connsiteY1" fmla="*/ 0 h 1403661"/>
                  <a:gd name="connsiteX2" fmla="*/ 7473267 w 7473267"/>
                  <a:gd name="connsiteY2" fmla="*/ 701831 h 1403661"/>
                  <a:gd name="connsiteX3" fmla="*/ 6771437 w 7473267"/>
                  <a:gd name="connsiteY3" fmla="*/ 1403661 h 1403661"/>
                  <a:gd name="connsiteX4" fmla="*/ 0 w 7473267"/>
                  <a:gd name="connsiteY4" fmla="*/ 1403661 h 1403661"/>
                  <a:gd name="connsiteX5" fmla="*/ 0 w 7473267"/>
                  <a:gd name="connsiteY5" fmla="*/ 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3267" h="1403661">
                    <a:moveTo>
                      <a:pt x="7473267" y="1403660"/>
                    </a:moveTo>
                    <a:lnTo>
                      <a:pt x="701830" y="1403660"/>
                    </a:lnTo>
                    <a:lnTo>
                      <a:pt x="0" y="701830"/>
                    </a:lnTo>
                    <a:lnTo>
                      <a:pt x="701830" y="1"/>
                    </a:lnTo>
                    <a:lnTo>
                      <a:pt x="7473267" y="1"/>
                    </a:lnTo>
                    <a:lnTo>
                      <a:pt x="7473267" y="140366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9891" tIns="95251" rIns="177800" bIns="95251" numCol="1" spcCol="1270" anchor="ctr" anchorCtr="0">
                <a:noAutofit/>
              </a:bodyPr>
              <a:lstStyle/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b="1" kern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2500" b="1" dirty="0">
                    <a:solidFill>
                      <a:srgbClr val="002060"/>
                    </a:solidFill>
                  </a:rPr>
                  <a:t>REGIONAL VERANKERT</a:t>
                </a:r>
                <a:r>
                  <a:rPr lang="de-DE" sz="2500" b="1" kern="1200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0" algn="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500" dirty="0">
                    <a:solidFill>
                      <a:srgbClr val="002060"/>
                    </a:solidFill>
                  </a:rPr>
                  <a:t>Beratungszentren in Biel, Bern, Burgdorf und Thun</a:t>
                </a:r>
                <a:endParaRPr lang="de-DE" sz="2500" b="0" kern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99591" y="1739043"/>
                <a:ext cx="1188000" cy="1188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CH"/>
              </a:p>
            </p:txBody>
          </p:sp>
        </p:grp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02" y="425666"/>
            <a:ext cx="4514044" cy="985870"/>
          </a:xfrm>
          <a:prstGeom prst="rect">
            <a:avLst/>
          </a:prstGeom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46" y="642445"/>
            <a:ext cx="2597756" cy="1218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7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9591" y="470648"/>
            <a:ext cx="624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 err="1">
                <a:solidFill>
                  <a:srgbClr val="002060"/>
                </a:solidFill>
                <a:latin typeface="Calibri" panose="020F0502020204030204"/>
              </a:rPr>
              <a:t>Dienstleistungen</a:t>
            </a:r>
            <a:r>
              <a:rPr lang="fr-CH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Prestations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098" name="Picture 2" descr="https://www.selbsthilfe-be.ch/.imaging/mte/selbsthilfe-theme/xlarge/dam/shbe/de/Wir-ueber-uns/Teamwork.JPG/jcr:content/Shutter%20B-AdobeStock_319196045_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68" y="-10833"/>
            <a:ext cx="5343331" cy="1836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bgerundetes Rechteck 14"/>
          <p:cNvSpPr/>
          <p:nvPr/>
        </p:nvSpPr>
        <p:spPr>
          <a:xfrm>
            <a:off x="4551350" y="2143106"/>
            <a:ext cx="3815753" cy="4244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dirty="0">
                <a:solidFill>
                  <a:srgbClr val="002060"/>
                </a:solidFill>
              </a:rPr>
              <a:t>BEGLEITUNG, COACHING, WORKSHOPS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rgbClr val="002060"/>
                </a:solidFill>
              </a:rPr>
              <a:t>für Selbsthilfegruppen und ihre Mitglieder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dirty="0">
              <a:solidFill>
                <a:srgbClr val="002060"/>
              </a:solidFill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ACCOMPAGNEMENT, COACHING, WORKSHOPS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pour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les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groupes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d‘entraide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et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leurs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membres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599591" y="2155117"/>
            <a:ext cx="3815753" cy="42442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dirty="0">
                <a:solidFill>
                  <a:srgbClr val="002060"/>
                </a:solidFill>
              </a:rPr>
              <a:t>INFORMATION, BERATUNG, VERMITTLUNG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rgbClr val="002060"/>
                </a:solidFill>
              </a:rPr>
              <a:t>Betroffene, Angehörige, Fachpersonen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rgbClr val="002060"/>
                </a:solidFill>
              </a:rPr>
              <a:t>Vertraulich, anonym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b="1" dirty="0">
              <a:solidFill>
                <a:srgbClr val="002060"/>
              </a:solidFill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INFORMATION, CONSULTATION, ORIENTATION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Personnes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concernées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proches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et/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ou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professionnels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</a:rPr>
              <a:t>Confidentiel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, anonyme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8503109" y="2143105"/>
            <a:ext cx="3322320" cy="42562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r>
              <a:rPr lang="de-DE" b="1" dirty="0">
                <a:solidFill>
                  <a:srgbClr val="002060"/>
                </a:solidFill>
              </a:rPr>
              <a:t>VERNETZUNG, ÖFFENTLICHKEITSARBEIT</a:t>
            </a:r>
          </a:p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MISE EN </a:t>
            </a:r>
            <a:r>
              <a:rPr lang="de-DE" b="1" dirty="0" err="1">
                <a:solidFill>
                  <a:schemeClr val="accent2">
                    <a:lumMod val="50000"/>
                  </a:schemeClr>
                </a:solidFill>
              </a:rPr>
              <a:t>RESEAU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    RELATIONS </a:t>
            </a:r>
            <a:r>
              <a:rPr lang="de-DE" b="1" dirty="0" err="1">
                <a:solidFill>
                  <a:schemeClr val="accent2">
                    <a:lumMod val="50000"/>
                  </a:schemeClr>
                </a:solidFill>
              </a:rPr>
              <a:t>PUBLIQUES</a:t>
            </a: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985459" y="5514013"/>
            <a:ext cx="756000" cy="756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20" name="Ellipse 19"/>
          <p:cNvSpPr/>
          <p:nvPr/>
        </p:nvSpPr>
        <p:spPr>
          <a:xfrm>
            <a:off x="7483375" y="5495725"/>
            <a:ext cx="756000" cy="756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21" name="Ellipse 20"/>
          <p:cNvSpPr/>
          <p:nvPr/>
        </p:nvSpPr>
        <p:spPr>
          <a:xfrm>
            <a:off x="3539683" y="5495725"/>
            <a:ext cx="756000" cy="756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21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860" t="10426" r="21263" b="33938"/>
          <a:stretch/>
        </p:blipFill>
        <p:spPr>
          <a:xfrm>
            <a:off x="4561676" y="630532"/>
            <a:ext cx="6709067" cy="333925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60832" y="605049"/>
            <a:ext cx="3773776" cy="96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b="1" dirty="0">
              <a:latin typeface="+mn-lt"/>
            </a:endParaRPr>
          </a:p>
          <a:p>
            <a:endParaRPr lang="de-CH" sz="2800" b="1" dirty="0">
              <a:latin typeface="+mn-lt"/>
            </a:endParaRPr>
          </a:p>
          <a:p>
            <a:r>
              <a:rPr lang="de-CH" sz="3200" b="1" dirty="0">
                <a:solidFill>
                  <a:srgbClr val="002060"/>
                </a:solidFill>
                <a:latin typeface="+mn-lt"/>
              </a:rPr>
              <a:t>Gruppen finden</a:t>
            </a:r>
          </a:p>
          <a:p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Trouver</a:t>
            </a: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des </a:t>
            </a:r>
            <a:r>
              <a:rPr lang="de-CH" sz="32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groupes</a:t>
            </a:r>
            <a:r>
              <a:rPr lang="de-CH" sz="2800" b="1" dirty="0">
                <a:latin typeface="+mn-lt"/>
              </a:rPr>
              <a:t>					          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" y="3512984"/>
            <a:ext cx="5323816" cy="298859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61273" y="2630367"/>
            <a:ext cx="3489492" cy="75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b="1" dirty="0">
              <a:latin typeface="+mn-lt"/>
            </a:endParaRPr>
          </a:p>
          <a:p>
            <a:r>
              <a:rPr lang="de-CH" sz="2000" b="1" dirty="0" err="1">
                <a:solidFill>
                  <a:srgbClr val="002060"/>
                </a:solidFill>
                <a:latin typeface="+mn-lt"/>
              </a:rPr>
              <a:t>www.selbsthilfeschweiz.ch</a:t>
            </a:r>
            <a:endParaRPr lang="de-CH" sz="2000" b="1" dirty="0">
              <a:solidFill>
                <a:srgbClr val="002060"/>
              </a:solidFill>
              <a:latin typeface="+mn-lt"/>
            </a:endParaRPr>
          </a:p>
          <a:p>
            <a:r>
              <a:rPr lang="de-CH" sz="2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www.infoentraidesuisse.ch</a:t>
            </a:r>
            <a:r>
              <a:rPr lang="de-CH" sz="2800" b="1" dirty="0">
                <a:latin typeface="+mn-lt"/>
              </a:rPr>
              <a:t>			           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849534" y="4113729"/>
            <a:ext cx="3489492" cy="75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CH" sz="2000" b="1" dirty="0" err="1">
                <a:solidFill>
                  <a:srgbClr val="002060"/>
                </a:solidFill>
                <a:latin typeface="+mn-lt"/>
              </a:rPr>
              <a:t>www.ilco.ch</a:t>
            </a:r>
            <a:endParaRPr lang="de-CH" sz="2000" b="1" dirty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de-CH" sz="2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www.ilco.ch</a:t>
            </a:r>
            <a:r>
              <a:rPr lang="de-CH" sz="2000" b="1" dirty="0">
                <a:latin typeface="+mn-lt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87521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016" y="584579"/>
            <a:ext cx="10076922" cy="576707"/>
          </a:xfrm>
        </p:spPr>
        <p:txBody>
          <a:bodyPr>
            <a:noAutofit/>
          </a:bodyPr>
          <a:lstStyle/>
          <a:p>
            <a:r>
              <a:rPr lang="de-CH" sz="2700" b="1" dirty="0">
                <a:solidFill>
                  <a:srgbClr val="002060"/>
                </a:solidFill>
                <a:latin typeface="+mn-lt"/>
              </a:rPr>
              <a:t>Keine passende Selbsthilfegruppe gefunden?</a:t>
            </a:r>
            <a:br>
              <a:rPr lang="de-CH" sz="2700" b="1" dirty="0">
                <a:solidFill>
                  <a:srgbClr val="002060"/>
                </a:solidFill>
                <a:latin typeface="+mn-lt"/>
              </a:rPr>
            </a:br>
            <a:r>
              <a:rPr lang="de-CH" sz="27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Kontaktieren Sie das Selbsthilfezentrum in Ihrer Region!</a:t>
            </a:r>
            <a:endParaRPr lang="de-CH" sz="27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9016" y="1430914"/>
            <a:ext cx="860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Vous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n’avez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pas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trouvé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le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groupe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qui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vous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concerne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?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Contactez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 le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centre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ou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l’antenne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votre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700" b="1" dirty="0" err="1">
                <a:solidFill>
                  <a:schemeClr val="accent2">
                    <a:lumMod val="50000"/>
                  </a:schemeClr>
                </a:solidFill>
              </a:rPr>
              <a:t>région</a:t>
            </a:r>
            <a:r>
              <a:rPr lang="de-CH" sz="27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56716" t="63380" r="9503" b="10654"/>
          <a:stretch/>
        </p:blipFill>
        <p:spPr>
          <a:xfrm>
            <a:off x="605731" y="2516151"/>
            <a:ext cx="6177889" cy="267113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57058" t="62668" r="11266" b="12147"/>
          <a:stretch/>
        </p:blipFill>
        <p:spPr>
          <a:xfrm>
            <a:off x="5646391" y="3763713"/>
            <a:ext cx="5792876" cy="25908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520006" y="5725260"/>
            <a:ext cx="3489492" cy="75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b="1" dirty="0">
              <a:latin typeface="+mn-lt"/>
            </a:endParaRPr>
          </a:p>
          <a:p>
            <a:r>
              <a:rPr lang="de-CH" sz="2000" b="1" dirty="0" err="1">
                <a:solidFill>
                  <a:srgbClr val="002060"/>
                </a:solidFill>
                <a:latin typeface="+mn-lt"/>
              </a:rPr>
              <a:t>www.selbsthilfeschweiz.ch</a:t>
            </a:r>
            <a:endParaRPr lang="de-CH" sz="2000" b="1" dirty="0">
              <a:solidFill>
                <a:srgbClr val="002060"/>
              </a:solidFill>
              <a:latin typeface="+mn-lt"/>
            </a:endParaRPr>
          </a:p>
          <a:p>
            <a:r>
              <a:rPr lang="de-CH" sz="2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www.infoentraidesuisse.ch</a:t>
            </a:r>
            <a:r>
              <a:rPr lang="de-CH" sz="2800" b="1" dirty="0">
                <a:latin typeface="+mn-lt"/>
              </a:rPr>
              <a:t>			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28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416052" y="1437938"/>
            <a:ext cx="11032998" cy="1415056"/>
            <a:chOff x="2301695" y="1347283"/>
            <a:chExt cx="11032998" cy="1415056"/>
          </a:xfrm>
        </p:grpSpPr>
        <p:sp>
          <p:nvSpPr>
            <p:cNvPr id="4" name="Freihandform 3"/>
            <p:cNvSpPr/>
            <p:nvPr/>
          </p:nvSpPr>
          <p:spPr>
            <a:xfrm>
              <a:off x="2425365" y="1347283"/>
              <a:ext cx="10909328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>
                  <a:solidFill>
                    <a:srgbClr val="002060"/>
                  </a:solidFill>
                </a:rPr>
                <a:t> sind selbstorganisiert, eigenverantwortlich unterwegs und </a:t>
              </a:r>
              <a:r>
                <a:rPr lang="de-DE" sz="2200" dirty="0">
                  <a:solidFill>
                    <a:srgbClr val="002060"/>
                  </a:solidFill>
                </a:rPr>
                <a:t>auf Lösungen fokussiert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indépendants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, autonomes,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autogérés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orientés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solutions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</a:p>
          </p:txBody>
        </p:sp>
        <p:sp>
          <p:nvSpPr>
            <p:cNvPr id="5" name="Ellipse 4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544294" y="427525"/>
            <a:ext cx="1123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</a:t>
            </a:r>
            <a:r>
              <a:rPr kumimoji="0" lang="fr-C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Selbsthilfegruppen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	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</a:t>
            </a:r>
            <a:r>
              <a:rPr lang="fr-CH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Les groupes d’entraide…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16052" y="3173035"/>
            <a:ext cx="11032998" cy="1415056"/>
            <a:chOff x="2301695" y="1347283"/>
            <a:chExt cx="11032998" cy="1415056"/>
          </a:xfrm>
        </p:grpSpPr>
        <p:sp>
          <p:nvSpPr>
            <p:cNvPr id="17" name="Freihandform 16"/>
            <p:cNvSpPr/>
            <p:nvPr/>
          </p:nvSpPr>
          <p:spPr>
            <a:xfrm>
              <a:off x="2425365" y="1347283"/>
              <a:ext cx="10909328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richten sich an erwachsene Personen und die Teilnahme ist freiwillig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réservés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aux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adultes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chaque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personne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st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libre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de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rejoindre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un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groupe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95365" y="4963989"/>
            <a:ext cx="11053685" cy="1415056"/>
            <a:chOff x="2301695" y="1347283"/>
            <a:chExt cx="11053685" cy="1415056"/>
          </a:xfrm>
        </p:grpSpPr>
        <p:sp>
          <p:nvSpPr>
            <p:cNvPr id="20" name="Freihandform 19"/>
            <p:cNvSpPr/>
            <p:nvPr/>
          </p:nvSpPr>
          <p:spPr>
            <a:xfrm>
              <a:off x="2425365" y="1347283"/>
              <a:ext cx="10930015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sind kein Ersatz für Therapien und Unterstützung durch Fachpersonal, sondern eine wertvolle Ergänzung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ne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remplacent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pa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s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une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thérapie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,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mais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complètent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l‘offre</a:t>
              </a:r>
              <a:r>
                <a:rPr lang="de-DE" sz="2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dirty="0" err="1">
                  <a:solidFill>
                    <a:schemeClr val="accent2">
                      <a:lumMod val="50000"/>
                    </a:schemeClr>
                  </a:solidFill>
                </a:rPr>
                <a:t>existante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29234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3306" y="365277"/>
            <a:ext cx="112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rgbClr val="002060"/>
                </a:solidFill>
                <a:latin typeface="Calibri" panose="020F0502020204030204"/>
              </a:rPr>
              <a:t>Die </a:t>
            </a:r>
            <a:r>
              <a:rPr lang="fr-CH" sz="3200" b="1" dirty="0" err="1">
                <a:solidFill>
                  <a:srgbClr val="002060"/>
                </a:solidFill>
                <a:latin typeface="Calibri" panose="020F0502020204030204"/>
              </a:rPr>
              <a:t>Teilnehmenden</a:t>
            </a:r>
            <a:r>
              <a:rPr lang="fr-CH" sz="3200" b="1" dirty="0">
                <a:solidFill>
                  <a:srgbClr val="002060"/>
                </a:solidFill>
                <a:latin typeface="Calibri" panose="020F0502020204030204"/>
              </a:rPr>
              <a:t>…</a:t>
            </a:r>
            <a:r>
              <a:rPr lang="fr-CH" sz="3200" b="1" dirty="0">
                <a:latin typeface="Calibri" panose="020F0502020204030204"/>
              </a:rPr>
              <a:t>				                </a:t>
            </a:r>
            <a:r>
              <a:rPr lang="fr-CH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Les participants…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97990" y="1346351"/>
            <a:ext cx="11089160" cy="1415056"/>
            <a:chOff x="2301695" y="1347283"/>
            <a:chExt cx="11089160" cy="1415056"/>
          </a:xfrm>
        </p:grpSpPr>
        <p:sp>
          <p:nvSpPr>
            <p:cNvPr id="15" name="Freihandform 14"/>
            <p:cNvSpPr/>
            <p:nvPr/>
          </p:nvSpPr>
          <p:spPr>
            <a:xfrm>
              <a:off x="2425365" y="1347283"/>
              <a:ext cx="10965490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können sich mitteilen und können zuhören 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peuvent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se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raconter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savent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écouter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2301695" y="1347283"/>
              <a:ext cx="1399032" cy="136531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69260" y="3019244"/>
            <a:ext cx="11117890" cy="1460441"/>
            <a:chOff x="677108" y="2456305"/>
            <a:chExt cx="11117890" cy="1460441"/>
          </a:xfrm>
        </p:grpSpPr>
        <p:sp>
          <p:nvSpPr>
            <p:cNvPr id="17" name="Freihandform 16"/>
            <p:cNvSpPr/>
            <p:nvPr/>
          </p:nvSpPr>
          <p:spPr>
            <a:xfrm>
              <a:off x="829508" y="2478998"/>
              <a:ext cx="10965490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sind stabil und wollen sich auf positive Veränderungen einlassen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stables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souhaitent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avancer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vers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un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mieux-être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ou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un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apaisement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677108" y="2456305"/>
              <a:ext cx="1460441" cy="1460441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69260" y="4741542"/>
            <a:ext cx="11117890" cy="1460441"/>
            <a:chOff x="677108" y="2456305"/>
            <a:chExt cx="11117890" cy="1460441"/>
          </a:xfrm>
        </p:grpSpPr>
        <p:sp>
          <p:nvSpPr>
            <p:cNvPr id="20" name="Freihandform 19"/>
            <p:cNvSpPr/>
            <p:nvPr/>
          </p:nvSpPr>
          <p:spPr>
            <a:xfrm>
              <a:off x="829508" y="2478998"/>
              <a:ext cx="10965490" cy="1415056"/>
            </a:xfrm>
            <a:custGeom>
              <a:avLst/>
              <a:gdLst>
                <a:gd name="connsiteX0" fmla="*/ 0 w 7286284"/>
                <a:gd name="connsiteY0" fmla="*/ 0 h 1415054"/>
                <a:gd name="connsiteX1" fmla="*/ 6578757 w 7286284"/>
                <a:gd name="connsiteY1" fmla="*/ 0 h 1415054"/>
                <a:gd name="connsiteX2" fmla="*/ 7286284 w 7286284"/>
                <a:gd name="connsiteY2" fmla="*/ 707527 h 1415054"/>
                <a:gd name="connsiteX3" fmla="*/ 6578757 w 7286284"/>
                <a:gd name="connsiteY3" fmla="*/ 1415054 h 1415054"/>
                <a:gd name="connsiteX4" fmla="*/ 0 w 7286284"/>
                <a:gd name="connsiteY4" fmla="*/ 1415054 h 1415054"/>
                <a:gd name="connsiteX5" fmla="*/ 0 w 7286284"/>
                <a:gd name="connsiteY5" fmla="*/ 0 h 14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86284" h="1415054">
                  <a:moveTo>
                    <a:pt x="7286284" y="1415053"/>
                  </a:moveTo>
                  <a:lnTo>
                    <a:pt x="707527" y="1415053"/>
                  </a:lnTo>
                  <a:lnTo>
                    <a:pt x="0" y="707527"/>
                  </a:lnTo>
                  <a:lnTo>
                    <a:pt x="707527" y="1"/>
                  </a:lnTo>
                  <a:lnTo>
                    <a:pt x="7286284" y="1"/>
                  </a:lnTo>
                  <a:lnTo>
                    <a:pt x="7286284" y="14150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7763" tIns="114301" rIns="213360" bIns="114300" numCol="1" spcCol="1270" anchor="ctr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dirty="0">
                  <a:solidFill>
                    <a:srgbClr val="002060"/>
                  </a:solidFill>
                </a:rPr>
                <a:t>nehmen </a:t>
              </a:r>
              <a:r>
                <a:rPr lang="de-DE" sz="2200" dirty="0" err="1">
                  <a:solidFill>
                    <a:srgbClr val="002060"/>
                  </a:solidFill>
                </a:rPr>
                <a:t>regelmässig</a:t>
              </a:r>
              <a:r>
                <a:rPr lang="de-DE" sz="2200" dirty="0">
                  <a:solidFill>
                    <a:srgbClr val="002060"/>
                  </a:solidFill>
                </a:rPr>
                <a:t> an den Treffen teil und engagieren sich für das Gruppen-Leben</a:t>
              </a:r>
            </a:p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participent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régulièrement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aux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rencontres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et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s‘engagent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dans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la vie du </a:t>
              </a:r>
              <a:r>
                <a:rPr lang="de-DE" sz="2200" kern="1200" dirty="0" err="1">
                  <a:solidFill>
                    <a:schemeClr val="accent2">
                      <a:lumMod val="50000"/>
                    </a:schemeClr>
                  </a:solidFill>
                </a:rPr>
                <a:t>groupe</a:t>
              </a:r>
              <a:r>
                <a:rPr lang="de-DE" sz="2200" kern="12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677108" y="2456305"/>
              <a:ext cx="1460441" cy="1460441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0002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Breitbild</PresentationFormat>
  <Paragraphs>96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Keine passende Selbsthilfegruppe gefunden? Kontaktieren Sie das Selbsthilfezentrum in Ihrer Region!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Erfahren Sie es selbst heute Nachmittag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Corinne Ruggiero</dc:creator>
  <cp:lastModifiedBy>Peter Schneeberger</cp:lastModifiedBy>
  <cp:revision>133</cp:revision>
  <cp:lastPrinted>2023-10-11T14:41:24Z</cp:lastPrinted>
  <dcterms:created xsi:type="dcterms:W3CDTF">2021-04-28T14:14:50Z</dcterms:created>
  <dcterms:modified xsi:type="dcterms:W3CDTF">2023-10-29T13:31:07Z</dcterms:modified>
</cp:coreProperties>
</file>